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5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7.xml"/><Relationship Id="rId44" Type="http://schemas.openxmlformats.org/officeDocument/2006/relationships/font" Target="fonts/Lato-bold.fntdata"/><Relationship Id="rId21" Type="http://schemas.openxmlformats.org/officeDocument/2006/relationships/slide" Target="slides/slide16.xml"/><Relationship Id="rId43" Type="http://schemas.openxmlformats.org/officeDocument/2006/relationships/font" Target="fonts/Lato-regular.fntdata"/><Relationship Id="rId24" Type="http://schemas.openxmlformats.org/officeDocument/2006/relationships/slide" Target="slides/slide19.xml"/><Relationship Id="rId46" Type="http://schemas.openxmlformats.org/officeDocument/2006/relationships/font" Target="fonts/Lato-boldItalic.fntdata"/><Relationship Id="rId23" Type="http://schemas.openxmlformats.org/officeDocument/2006/relationships/slide" Target="slides/slide18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f9ebe006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f9ebe006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2ee3dce5e5498d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2ee3dce5e5498d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fd009cd6963db0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fd009cd6963db0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2ee3dce5e5498d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2ee3dce5e5498d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5f7d44d2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5f7d44d2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fb3ea973fd9530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fb3ea973fd9530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5f7d44d2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5f7d44d2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5f7d44d2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5f7d44d2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 merging checkout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68ca39971378b5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68ca39971378b5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5f7d44d2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5f7d44d2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fd009cd6963db0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fd009cd6963db0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68ca39971378b5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68ca39971378b5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81c3582668f6f5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81c3582668f6f5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68ca39971378b5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68ca39971378b5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4f605465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4f605465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f9ebe006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f9ebe006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f9ebe006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f9ebe006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fd009cd6963db0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fd009cd6963db0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f9ebe006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f9ebe006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68ca39971378b5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68ca39971378b5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5f7d44d2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5f7d44d2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9a37af24bcc59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9a37af24bcc59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5f7d44d2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5f7d44d2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68ca39971378b5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68ca39971378b5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5f7d44d2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5f7d44d2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fd009cd6963db0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fd009cd6963db0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f9ebe006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f9ebe00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68ca39971378b5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68ca39971378b5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go over a demo of some basic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let’s go over some high level concepts of how git works, so you are better able to deal with challenges.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5f7d44d2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5f7d44d2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f9ebe006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f9ebe006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f9ebe006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f9ebe006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f9ebe006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f9ebe00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4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anuraghazra/github-readme-stats" TargetMode="External"/><Relationship Id="rId4" Type="http://schemas.openxmlformats.org/officeDocument/2006/relationships/image" Target="../media/image34.jp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education.github.com/pack/offers" TargetMode="External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-scm.com/about/staging-area" TargetMode="External"/><Relationship Id="rId4" Type="http://schemas.openxmlformats.org/officeDocument/2006/relationships/hyperlink" Target="https://www.edureka.co/blog/what-is-git/" TargetMode="External"/><Relationship Id="rId5" Type="http://schemas.openxmlformats.org/officeDocument/2006/relationships/hyperlink" Target="https://github.com/github/training-kit/blob/master/downloads/github-git-cheat-sheet.pdf" TargetMode="External"/><Relationship Id="rId6" Type="http://schemas.openxmlformats.org/officeDocument/2006/relationships/hyperlink" Target="https://app.speckbit.com/roadmap/git-and-github/2/4" TargetMode="External"/><Relationship Id="rId7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Git &amp; Github</a:t>
            </a:r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487" y="1240750"/>
            <a:ext cx="3729975" cy="37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First</a:t>
            </a:r>
            <a:r>
              <a:rPr lang="en">
                <a:solidFill>
                  <a:srgbClr val="FFFFFF"/>
                </a:solidFill>
              </a:rPr>
              <a:t> commit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4825"/>
          <a:stretch/>
        </p:blipFill>
        <p:spPr>
          <a:xfrm>
            <a:off x="144000" y="1940225"/>
            <a:ext cx="8839199" cy="15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75" y="1362075"/>
            <a:ext cx="442022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3128" l="0" r="0" t="0"/>
          <a:stretch/>
        </p:blipFill>
        <p:spPr>
          <a:xfrm>
            <a:off x="4858305" y="1013414"/>
            <a:ext cx="3810000" cy="27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commit?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2510700" y="1152475"/>
            <a:ext cx="6321600" cy="28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After </a:t>
            </a:r>
            <a:r>
              <a:rPr lang="en" sz="2200"/>
              <a:t>each </a:t>
            </a:r>
            <a:r>
              <a:rPr i="1" lang="en" sz="2200"/>
              <a:t>logical</a:t>
            </a:r>
            <a:r>
              <a:rPr lang="en" sz="2200"/>
              <a:t> change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When is a commit too small?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When is a commit too big?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500" y="2824000"/>
            <a:ext cx="2319500" cy="2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idx="2" type="body"/>
          </p:nvPr>
        </p:nvSpPr>
        <p:spPr>
          <a:xfrm>
            <a:off x="4939500" y="793700"/>
            <a:ext cx="3837000" cy="36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git add login.js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git commit login.js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25" y="1016476"/>
            <a:ext cx="4425575" cy="25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b="0" l="0" r="14236" t="0"/>
          <a:stretch/>
        </p:blipFill>
        <p:spPr>
          <a:xfrm>
            <a:off x="0" y="838200"/>
            <a:ext cx="9144002" cy="385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Branching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8176" l="0" r="-9938" t="11269"/>
          <a:stretch/>
        </p:blipFill>
        <p:spPr>
          <a:xfrm>
            <a:off x="2454025" y="1363750"/>
            <a:ext cx="6079326" cy="332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875386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87500" y="2571750"/>
            <a:ext cx="2761800" cy="22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Branching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&amp;Checkout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825" y="204475"/>
            <a:ext cx="839425" cy="3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001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type="title"/>
          </p:nvPr>
        </p:nvSpPr>
        <p:spPr>
          <a:xfrm>
            <a:off x="89900" y="2571750"/>
            <a:ext cx="2355600" cy="23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Branching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&amp;Checkout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&amp;Merging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800" y="0"/>
            <a:ext cx="48799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457463"/>
            <a:ext cx="8453551" cy="5600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0" y="3498900"/>
            <a:ext cx="4572000" cy="6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GitHub</a:t>
            </a:r>
            <a:endParaRPr sz="4800"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25" y="0"/>
            <a:ext cx="3498900" cy="34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831" y="748983"/>
            <a:ext cx="3772603" cy="15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type="title"/>
          </p:nvPr>
        </p:nvSpPr>
        <p:spPr>
          <a:xfrm>
            <a:off x="0" y="4189200"/>
            <a:ext cx="4572000" cy="5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Code sharing platform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4612125" y="2900575"/>
            <a:ext cx="4572000" cy="14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Version control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system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4074000" y="1475700"/>
            <a:ext cx="996000" cy="219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800">
                <a:solidFill>
                  <a:schemeClr val="lt2"/>
                </a:solidFill>
              </a:rPr>
              <a:t>+</a:t>
            </a:r>
            <a:endParaRPr sz="14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conflicts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713" y="1170761"/>
            <a:ext cx="6497775" cy="36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diff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500" y="1457325"/>
            <a:ext cx="56388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18" y="1475900"/>
            <a:ext cx="2191699" cy="21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git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Autocomplete commands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Branch in command prompt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Set up diff3</a:t>
            </a:r>
            <a:endParaRPr sz="2200"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4" y="2492875"/>
            <a:ext cx="2105311" cy="210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423600" y="811850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575" y="2063269"/>
            <a:ext cx="2484850" cy="24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265500" y="300800"/>
            <a:ext cx="4045200" cy="7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started</a:t>
            </a:r>
            <a:endParaRPr/>
          </a:p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Add profile pic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Make a </a:t>
            </a:r>
            <a:r>
              <a:rPr lang="en" sz="2200"/>
              <a:t>repository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Fork a repository</a:t>
            </a:r>
            <a:endParaRPr sz="2200"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488" y="1700839"/>
            <a:ext cx="3119225" cy="31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profile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Create a repository named &lt;your-user-name&gt;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readme.md file will now be your profile!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Include emojis, headers, stats, etc.</a:t>
            </a:r>
            <a:endParaRPr sz="2200"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45" y="2571750"/>
            <a:ext cx="2105311" cy="210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your profile pop</a:t>
            </a:r>
            <a:endParaRPr/>
          </a:p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2410100" y="1366850"/>
            <a:ext cx="6321600" cy="32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stats cards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https://github.com/anuraghazra/github-readme-stats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50" y="2571750"/>
            <a:ext cx="2038351" cy="203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5">
            <a:alphaModFix/>
          </a:blip>
          <a:srcRect b="55675" l="0" r="0" t="0"/>
          <a:stretch/>
        </p:blipFill>
        <p:spPr>
          <a:xfrm>
            <a:off x="2410100" y="2301075"/>
            <a:ext cx="6104374" cy="238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 some code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52741" l="0" r="0" t="0"/>
          <a:stretch/>
        </p:blipFill>
        <p:spPr>
          <a:xfrm>
            <a:off x="303300" y="1051174"/>
            <a:ext cx="7727199" cy="11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/>
          <p:nvPr/>
        </p:nvSpPr>
        <p:spPr>
          <a:xfrm>
            <a:off x="6609175" y="1051175"/>
            <a:ext cx="1421334" cy="533088"/>
          </a:xfrm>
          <a:prstGeom prst="flowChartTerminator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/>
          </a:blip>
          <a:srcRect b="23716" l="0" r="0" t="0"/>
          <a:stretch/>
        </p:blipFill>
        <p:spPr>
          <a:xfrm>
            <a:off x="303300" y="2218850"/>
            <a:ext cx="8840699" cy="140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 rotWithShape="1">
          <a:blip r:embed="rId5">
            <a:alphaModFix/>
          </a:blip>
          <a:srcRect b="19090" l="0" r="0" t="15262"/>
          <a:stretch/>
        </p:blipFill>
        <p:spPr>
          <a:xfrm>
            <a:off x="2601664" y="3691502"/>
            <a:ext cx="1970324" cy="129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Contribute!</a:t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Tons of open source projects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Look for the tag “good first issue”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Pull request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11" y="2492875"/>
            <a:ext cx="2105311" cy="210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-5"/>
            <a:ext cx="9144001" cy="5013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58475" y="710950"/>
            <a:ext cx="4045200" cy="41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Backups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Experimentation</a:t>
            </a:r>
            <a:endParaRPr sz="32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/>
              <a:t>Collaboration</a:t>
            </a:r>
            <a:endParaRPr sz="3200"/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3883" l="0" r="15304" t="0"/>
          <a:stretch/>
        </p:blipFill>
        <p:spPr>
          <a:xfrm>
            <a:off x="4977184" y="967264"/>
            <a:ext cx="3756650" cy="24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type="title"/>
          </p:nvPr>
        </p:nvSpPr>
        <p:spPr>
          <a:xfrm>
            <a:off x="391925" y="575950"/>
            <a:ext cx="39783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Why version control?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Flow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16065"/>
          <a:stretch/>
        </p:blipFill>
        <p:spPr>
          <a:xfrm>
            <a:off x="144000" y="1224075"/>
            <a:ext cx="8839199" cy="23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Student Developer Pack</a:t>
            </a:r>
            <a:endParaRPr/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https://education.github.com/pack/offers</a:t>
            </a:r>
            <a:endParaRPr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Free github pro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Other software deals, often free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5" y="2492875"/>
            <a:ext cx="2105311" cy="210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25" y="349375"/>
            <a:ext cx="8380948" cy="479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Image </a:t>
            </a:r>
            <a:r>
              <a:rPr lang="en" sz="3000"/>
              <a:t>Sources</a:t>
            </a:r>
            <a:br>
              <a:rPr lang="en" sz="1600"/>
            </a:br>
            <a:br>
              <a:rPr lang="en" sz="1600"/>
            </a:br>
            <a:r>
              <a:rPr lang="en" sz="1600" u="sng">
                <a:latin typeface="Lato"/>
                <a:ea typeface="Lato"/>
                <a:cs typeface="Lato"/>
                <a:sym typeface="Lato"/>
                <a:hlinkClick r:id="rId3"/>
              </a:rPr>
              <a:t>https://git-scm.com/about/staging-area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Lato"/>
                <a:ea typeface="Lato"/>
                <a:cs typeface="Lato"/>
                <a:sym typeface="Lato"/>
                <a:hlinkClick r:id="rId4"/>
              </a:rPr>
              <a:t>https://www.edureka.co/blog/what-is-git/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Lato"/>
                <a:ea typeface="Lato"/>
                <a:cs typeface="Lato"/>
                <a:sym typeface="Lato"/>
                <a:hlinkClick r:id="rId5"/>
              </a:rPr>
              <a:t>https://github.com/github/training-kit/blob/master/downloads/github-git-cheat-sheet.pdf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https://app.speckbit.com/roadmap/git-and-github/2/4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5175" y="2758251"/>
            <a:ext cx="2448824" cy="244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4768150" y="75652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Repository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4768150" y="2445726"/>
            <a:ext cx="4045200" cy="17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Snapshots of your code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i="1" lang="en"/>
              <a:t>You</a:t>
            </a:r>
            <a:r>
              <a:rPr lang="en"/>
              <a:t> decide when to take the snapshot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0" l="0" r="6907" t="0"/>
          <a:stretch/>
        </p:blipFill>
        <p:spPr>
          <a:xfrm>
            <a:off x="0" y="1586019"/>
            <a:ext cx="4572000" cy="1215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40" y="245697"/>
            <a:ext cx="3548525" cy="465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7"/>
          <p:cNvSpPr txBox="1"/>
          <p:nvPr/>
        </p:nvSpPr>
        <p:spPr>
          <a:xfrm>
            <a:off x="4688425" y="245700"/>
            <a:ext cx="3961500" cy="4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git clone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git add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git commit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it status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it pull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git push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And a few more</a:t>
            </a:r>
            <a:r>
              <a:rPr lang="en" sz="2200">
                <a:latin typeface="Lato"/>
                <a:ea typeface="Lato"/>
                <a:cs typeface="Lato"/>
                <a:sym typeface="Lato"/>
              </a:rPr>
              <a:t>...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git log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git branch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git checkout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git merge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git diff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2460458" y="674550"/>
            <a:ext cx="3071400" cy="3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Pros</a:t>
            </a:r>
            <a:endParaRPr b="1"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Powerful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Versatile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Abstract</a:t>
            </a:r>
            <a:endParaRPr sz="2200"/>
          </a:p>
        </p:txBody>
      </p:sp>
      <p:sp>
        <p:nvSpPr>
          <p:cNvPr id="109" name="Google Shape;109;p18"/>
          <p:cNvSpPr txBox="1"/>
          <p:nvPr>
            <p:ph idx="2" type="body"/>
          </p:nvPr>
        </p:nvSpPr>
        <p:spPr>
          <a:xfrm>
            <a:off x="4867320" y="674542"/>
            <a:ext cx="3071400" cy="3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Cons</a:t>
            </a:r>
            <a:endParaRPr b="1"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Complex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Not much UI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Need to impose a workflow</a:t>
            </a:r>
            <a:endParaRPr sz="220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3056" y="2653784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25" y="2571750"/>
            <a:ext cx="2177524" cy="217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937" y="0"/>
            <a:ext cx="35563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0" l="0" r="0" t="36588"/>
          <a:stretch/>
        </p:blipFill>
        <p:spPr>
          <a:xfrm>
            <a:off x="0" y="3508548"/>
            <a:ext cx="2578374" cy="163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63737" l="0" r="0" t="0"/>
          <a:stretch/>
        </p:blipFill>
        <p:spPr>
          <a:xfrm>
            <a:off x="6565625" y="1"/>
            <a:ext cx="2578374" cy="93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is a </a:t>
            </a:r>
            <a:r>
              <a:rPr i="1" lang="en">
                <a:solidFill>
                  <a:schemeClr val="dk1"/>
                </a:solidFill>
              </a:rPr>
              <a:t>d</a:t>
            </a:r>
            <a:r>
              <a:rPr i="1" lang="en">
                <a:solidFill>
                  <a:schemeClr val="dk1"/>
                </a:solidFill>
              </a:rPr>
              <a:t>istributed</a:t>
            </a:r>
            <a:r>
              <a:rPr lang="en"/>
              <a:t> version-control system</a:t>
            </a:r>
            <a:endParaRPr/>
          </a:p>
        </p:txBody>
      </p:sp>
      <p:sp>
        <p:nvSpPr>
          <p:cNvPr id="124" name="Google Shape;124;p20"/>
          <p:cNvSpPr txBox="1"/>
          <p:nvPr>
            <p:ph idx="4294967295" type="body"/>
          </p:nvPr>
        </p:nvSpPr>
        <p:spPr>
          <a:xfrm>
            <a:off x="487600" y="1445249"/>
            <a:ext cx="63216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6952" l="0" r="0" t="12016"/>
          <a:stretch/>
        </p:blipFill>
        <p:spPr>
          <a:xfrm>
            <a:off x="1344675" y="1722225"/>
            <a:ext cx="5814549" cy="31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0" l="16150" r="-16149" t="0"/>
          <a:stretch/>
        </p:blipFill>
        <p:spPr>
          <a:xfrm>
            <a:off x="6910388" y="2867775"/>
            <a:ext cx="730962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0" l="16148" r="15944" t="0"/>
          <a:stretch/>
        </p:blipFill>
        <p:spPr>
          <a:xfrm>
            <a:off x="4832874" y="2867775"/>
            <a:ext cx="496375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b="0" l="16150" r="-16149" t="0"/>
          <a:stretch/>
        </p:blipFill>
        <p:spPr>
          <a:xfrm>
            <a:off x="1192263" y="2867775"/>
            <a:ext cx="730962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475" y="974975"/>
            <a:ext cx="730950" cy="7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do you create a repository?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9412"/>
          <a:stretch/>
        </p:blipFill>
        <p:spPr>
          <a:xfrm>
            <a:off x="303300" y="2061375"/>
            <a:ext cx="3505200" cy="7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 b="11630" l="0" r="0" t="12898"/>
          <a:stretch/>
        </p:blipFill>
        <p:spPr>
          <a:xfrm>
            <a:off x="303300" y="3106575"/>
            <a:ext cx="6324600" cy="4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>
            <p:ph type="title"/>
          </p:nvPr>
        </p:nvSpPr>
        <p:spPr>
          <a:xfrm>
            <a:off x="303300" y="38861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Now you have a git repository!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303300" y="1171075"/>
            <a:ext cx="86052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git init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